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69" r:id="rId3"/>
    <p:sldId id="301" r:id="rId4"/>
    <p:sldId id="302" r:id="rId5"/>
    <p:sldId id="305" r:id="rId6"/>
    <p:sldId id="306" r:id="rId7"/>
    <p:sldId id="307" r:id="rId8"/>
    <p:sldId id="308" r:id="rId9"/>
    <p:sldId id="310" r:id="rId10"/>
  </p:sldIdLst>
  <p:sldSz cx="9144000" cy="6858000" type="screen4x3"/>
  <p:notesSz cx="6858000" cy="9199563"/>
  <p:custDataLst>
    <p:tags r:id="rId13"/>
  </p:custData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CD14"/>
    <a:srgbClr val="A0AA1E"/>
    <a:srgbClr val="DE8626"/>
    <a:srgbClr val="C2284E"/>
    <a:srgbClr val="640D28"/>
    <a:srgbClr val="5A80AA"/>
    <a:srgbClr val="0A4F76"/>
    <a:srgbClr val="00B48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90" d="100"/>
          <a:sy n="90" d="100"/>
        </p:scale>
        <p:origin x="-900" y="-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9FE0D0-B92B-4C86-B5BA-389E6360B806}" type="doc">
      <dgm:prSet loTypeId="urn:microsoft.com/office/officeart/2005/8/layout/cycle6" loCatId="cycle" qsTypeId="urn:microsoft.com/office/officeart/2005/8/quickstyle/3d3" qsCatId="3D" csTypeId="urn:microsoft.com/office/officeart/2005/8/colors/accent1_2" csCatId="accent1" phldr="1"/>
      <dgm:spPr/>
    </dgm:pt>
    <dgm:pt modelId="{302AC046-7106-4363-ABB9-E12DC9C0FC7D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1200" dirty="0" err="1" smtClean="0">
              <a:solidFill>
                <a:schemeClr val="tx1"/>
              </a:solidFill>
            </a:rPr>
            <a:t>Temperatur</a:t>
          </a:r>
          <a:endParaRPr lang="en-US" sz="1200" dirty="0">
            <a:solidFill>
              <a:schemeClr val="tx1"/>
            </a:solidFill>
          </a:endParaRPr>
        </a:p>
      </dgm:t>
    </dgm:pt>
    <dgm:pt modelId="{519C5284-CBEA-4D57-BBB1-BC5DB969C90B}" type="parTrans" cxnId="{EFAB253F-D291-4C46-BAA2-304BF27388AD}">
      <dgm:prSet/>
      <dgm:spPr/>
      <dgm:t>
        <a:bodyPr/>
        <a:lstStyle/>
        <a:p>
          <a:endParaRPr lang="en-US"/>
        </a:p>
      </dgm:t>
    </dgm:pt>
    <dgm:pt modelId="{5261539C-6FFE-4FB4-A980-8CB0366BFE10}" type="sibTrans" cxnId="{EFAB253F-D291-4C46-BAA2-304BF27388AD}">
      <dgm:prSet/>
      <dgm:spPr/>
      <dgm:t>
        <a:bodyPr/>
        <a:lstStyle/>
        <a:p>
          <a:endParaRPr lang="en-US"/>
        </a:p>
      </dgm:t>
    </dgm:pt>
    <dgm:pt modelId="{0A79C0B9-9163-47C9-820F-519030BDB993}">
      <dgm:prSet phldrT="[Text]" custT="1"/>
      <dgm:spPr>
        <a:solidFill>
          <a:srgbClr val="00B0F0"/>
        </a:solidFill>
      </dgm:spPr>
      <dgm:t>
        <a:bodyPr/>
        <a:lstStyle/>
        <a:p>
          <a:r>
            <a:rPr lang="sv-SE" sz="1200" dirty="0" smtClean="0">
              <a:solidFill>
                <a:schemeClr val="tx1"/>
              </a:solidFill>
            </a:rPr>
            <a:t>Tryck</a:t>
          </a:r>
          <a:endParaRPr lang="en-US" sz="1200" dirty="0">
            <a:solidFill>
              <a:schemeClr val="tx1"/>
            </a:solidFill>
          </a:endParaRPr>
        </a:p>
      </dgm:t>
    </dgm:pt>
    <dgm:pt modelId="{AA6908BE-E135-4F2A-AFA4-5F14D1EBB120}" type="parTrans" cxnId="{69124D2A-77D9-4F6D-BEC3-DBC9536B949D}">
      <dgm:prSet/>
      <dgm:spPr/>
      <dgm:t>
        <a:bodyPr/>
        <a:lstStyle/>
        <a:p>
          <a:endParaRPr lang="en-US"/>
        </a:p>
      </dgm:t>
    </dgm:pt>
    <dgm:pt modelId="{593AA122-15D1-4AC3-9D4D-036A210E3762}" type="sibTrans" cxnId="{69124D2A-77D9-4F6D-BEC3-DBC9536B949D}">
      <dgm:prSet/>
      <dgm:spPr/>
      <dgm:t>
        <a:bodyPr/>
        <a:lstStyle/>
        <a:p>
          <a:endParaRPr lang="en-US"/>
        </a:p>
      </dgm:t>
    </dgm:pt>
    <dgm:pt modelId="{97FCA3AE-B9A0-4E3E-AA2F-DEF0AE752BD5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1200" dirty="0" err="1" smtClean="0">
              <a:solidFill>
                <a:schemeClr val="tx1"/>
              </a:solidFill>
            </a:rPr>
            <a:t>Tid</a:t>
          </a:r>
          <a:endParaRPr lang="en-US" sz="1200" dirty="0">
            <a:solidFill>
              <a:schemeClr val="tx1"/>
            </a:solidFill>
          </a:endParaRPr>
        </a:p>
      </dgm:t>
    </dgm:pt>
    <dgm:pt modelId="{21D9BD58-4495-47A9-A8DC-6A0A1BF45F91}" type="parTrans" cxnId="{15BB165C-489C-452E-BB0F-CEC2AC051BA8}">
      <dgm:prSet/>
      <dgm:spPr/>
      <dgm:t>
        <a:bodyPr/>
        <a:lstStyle/>
        <a:p>
          <a:endParaRPr lang="en-US"/>
        </a:p>
      </dgm:t>
    </dgm:pt>
    <dgm:pt modelId="{B7BB3013-4D5D-465B-9F93-CD1FC334462D}" type="sibTrans" cxnId="{15BB165C-489C-452E-BB0F-CEC2AC051BA8}">
      <dgm:prSet/>
      <dgm:spPr/>
      <dgm:t>
        <a:bodyPr/>
        <a:lstStyle/>
        <a:p>
          <a:endParaRPr lang="en-US"/>
        </a:p>
      </dgm:t>
    </dgm:pt>
    <dgm:pt modelId="{F6128984-D6C7-45CF-AE29-834D933BE94D}" type="pres">
      <dgm:prSet presAssocID="{309FE0D0-B92B-4C86-B5BA-389E6360B806}" presName="cycle" presStyleCnt="0">
        <dgm:presLayoutVars>
          <dgm:dir/>
          <dgm:resizeHandles val="exact"/>
        </dgm:presLayoutVars>
      </dgm:prSet>
      <dgm:spPr/>
    </dgm:pt>
    <dgm:pt modelId="{F53A9F9E-FE7A-45AF-8979-1C4E03F99EFE}" type="pres">
      <dgm:prSet presAssocID="{302AC046-7106-4363-ABB9-E12DC9C0FC7D}" presName="node" presStyleLbl="node1" presStyleIdx="0" presStyleCnt="3" custRadScaleRad="100187" custRadScaleInc="31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47D346-5228-4C8A-9AF5-716C852784F1}" type="pres">
      <dgm:prSet presAssocID="{302AC046-7106-4363-ABB9-E12DC9C0FC7D}" presName="spNode" presStyleCnt="0"/>
      <dgm:spPr/>
    </dgm:pt>
    <dgm:pt modelId="{1AB4F76F-C99C-44FB-A81F-E88011928198}" type="pres">
      <dgm:prSet presAssocID="{5261539C-6FFE-4FB4-A980-8CB0366BFE10}" presName="sibTrans" presStyleLbl="sibTrans1D1" presStyleIdx="0" presStyleCnt="3"/>
      <dgm:spPr/>
      <dgm:t>
        <a:bodyPr/>
        <a:lstStyle/>
        <a:p>
          <a:endParaRPr lang="en-US"/>
        </a:p>
      </dgm:t>
    </dgm:pt>
    <dgm:pt modelId="{53C3C8B1-7B79-4AE0-A6F1-B915ADC53289}" type="pres">
      <dgm:prSet presAssocID="{0A79C0B9-9163-47C9-820F-519030BDB99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8DF0E5-0B2B-41CF-B7E4-3D6B50CD3B0D}" type="pres">
      <dgm:prSet presAssocID="{0A79C0B9-9163-47C9-820F-519030BDB993}" presName="spNode" presStyleCnt="0"/>
      <dgm:spPr/>
    </dgm:pt>
    <dgm:pt modelId="{3150A1BC-4995-423A-8CB9-177BBB4C40E8}" type="pres">
      <dgm:prSet presAssocID="{593AA122-15D1-4AC3-9D4D-036A210E3762}" presName="sibTrans" presStyleLbl="sibTrans1D1" presStyleIdx="1" presStyleCnt="3"/>
      <dgm:spPr/>
      <dgm:t>
        <a:bodyPr/>
        <a:lstStyle/>
        <a:p>
          <a:endParaRPr lang="en-US"/>
        </a:p>
      </dgm:t>
    </dgm:pt>
    <dgm:pt modelId="{5A4D31E8-BD75-4966-A2AC-72D6A9ED308F}" type="pres">
      <dgm:prSet presAssocID="{97FCA3AE-B9A0-4E3E-AA2F-DEF0AE752BD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FE60C4-9AD7-4E3A-8A88-B75209C610AC}" type="pres">
      <dgm:prSet presAssocID="{97FCA3AE-B9A0-4E3E-AA2F-DEF0AE752BD5}" presName="spNode" presStyleCnt="0"/>
      <dgm:spPr/>
    </dgm:pt>
    <dgm:pt modelId="{27DCDCEF-D9FE-45D5-AC51-BC7879ED070D}" type="pres">
      <dgm:prSet presAssocID="{B7BB3013-4D5D-465B-9F93-CD1FC334462D}" presName="sibTrans" presStyleLbl="sibTrans1D1" presStyleIdx="2" presStyleCnt="3"/>
      <dgm:spPr/>
      <dgm:t>
        <a:bodyPr/>
        <a:lstStyle/>
        <a:p>
          <a:endParaRPr lang="en-US"/>
        </a:p>
      </dgm:t>
    </dgm:pt>
  </dgm:ptLst>
  <dgm:cxnLst>
    <dgm:cxn modelId="{EFAB253F-D291-4C46-BAA2-304BF27388AD}" srcId="{309FE0D0-B92B-4C86-B5BA-389E6360B806}" destId="{302AC046-7106-4363-ABB9-E12DC9C0FC7D}" srcOrd="0" destOrd="0" parTransId="{519C5284-CBEA-4D57-BBB1-BC5DB969C90B}" sibTransId="{5261539C-6FFE-4FB4-A980-8CB0366BFE10}"/>
    <dgm:cxn modelId="{124A2BD9-91EC-4F7E-A9F1-096D5ED88D9A}" type="presOf" srcId="{97FCA3AE-B9A0-4E3E-AA2F-DEF0AE752BD5}" destId="{5A4D31E8-BD75-4966-A2AC-72D6A9ED308F}" srcOrd="0" destOrd="0" presId="urn:microsoft.com/office/officeart/2005/8/layout/cycle6"/>
    <dgm:cxn modelId="{69124D2A-77D9-4F6D-BEC3-DBC9536B949D}" srcId="{309FE0D0-B92B-4C86-B5BA-389E6360B806}" destId="{0A79C0B9-9163-47C9-820F-519030BDB993}" srcOrd="1" destOrd="0" parTransId="{AA6908BE-E135-4F2A-AFA4-5F14D1EBB120}" sibTransId="{593AA122-15D1-4AC3-9D4D-036A210E3762}"/>
    <dgm:cxn modelId="{54A660EE-BF47-4373-8908-6A1040FC492F}" type="presOf" srcId="{302AC046-7106-4363-ABB9-E12DC9C0FC7D}" destId="{F53A9F9E-FE7A-45AF-8979-1C4E03F99EFE}" srcOrd="0" destOrd="0" presId="urn:microsoft.com/office/officeart/2005/8/layout/cycle6"/>
    <dgm:cxn modelId="{4045AF7F-6183-4170-BA7B-2052A4290A37}" type="presOf" srcId="{0A79C0B9-9163-47C9-820F-519030BDB993}" destId="{53C3C8B1-7B79-4AE0-A6F1-B915ADC53289}" srcOrd="0" destOrd="0" presId="urn:microsoft.com/office/officeart/2005/8/layout/cycle6"/>
    <dgm:cxn modelId="{16EFDD64-AAD0-435F-81FD-616466E6D189}" type="presOf" srcId="{593AA122-15D1-4AC3-9D4D-036A210E3762}" destId="{3150A1BC-4995-423A-8CB9-177BBB4C40E8}" srcOrd="0" destOrd="0" presId="urn:microsoft.com/office/officeart/2005/8/layout/cycle6"/>
    <dgm:cxn modelId="{5B29EA8E-BE25-4EAD-B68E-5476ED7C9E6A}" type="presOf" srcId="{309FE0D0-B92B-4C86-B5BA-389E6360B806}" destId="{F6128984-D6C7-45CF-AE29-834D933BE94D}" srcOrd="0" destOrd="0" presId="urn:microsoft.com/office/officeart/2005/8/layout/cycle6"/>
    <dgm:cxn modelId="{FED643A0-EA23-45B3-B39E-7DDCE9F4DADB}" type="presOf" srcId="{B7BB3013-4D5D-465B-9F93-CD1FC334462D}" destId="{27DCDCEF-D9FE-45D5-AC51-BC7879ED070D}" srcOrd="0" destOrd="0" presId="urn:microsoft.com/office/officeart/2005/8/layout/cycle6"/>
    <dgm:cxn modelId="{15BB165C-489C-452E-BB0F-CEC2AC051BA8}" srcId="{309FE0D0-B92B-4C86-B5BA-389E6360B806}" destId="{97FCA3AE-B9A0-4E3E-AA2F-DEF0AE752BD5}" srcOrd="2" destOrd="0" parTransId="{21D9BD58-4495-47A9-A8DC-6A0A1BF45F91}" sibTransId="{B7BB3013-4D5D-465B-9F93-CD1FC334462D}"/>
    <dgm:cxn modelId="{0A5089FD-6938-4209-ABE1-4B71028C14EA}" type="presOf" srcId="{5261539C-6FFE-4FB4-A980-8CB0366BFE10}" destId="{1AB4F76F-C99C-44FB-A81F-E88011928198}" srcOrd="0" destOrd="0" presId="urn:microsoft.com/office/officeart/2005/8/layout/cycle6"/>
    <dgm:cxn modelId="{E0743DAF-B6F8-4F66-BD2D-3E59A6DBF01F}" type="presParOf" srcId="{F6128984-D6C7-45CF-AE29-834D933BE94D}" destId="{F53A9F9E-FE7A-45AF-8979-1C4E03F99EFE}" srcOrd="0" destOrd="0" presId="urn:microsoft.com/office/officeart/2005/8/layout/cycle6"/>
    <dgm:cxn modelId="{B0FDED4D-F7A7-45FF-B60B-B2A74AEA08BA}" type="presParOf" srcId="{F6128984-D6C7-45CF-AE29-834D933BE94D}" destId="{4147D346-5228-4C8A-9AF5-716C852784F1}" srcOrd="1" destOrd="0" presId="urn:microsoft.com/office/officeart/2005/8/layout/cycle6"/>
    <dgm:cxn modelId="{C2663A65-0438-4DA0-9DF0-76448769A966}" type="presParOf" srcId="{F6128984-D6C7-45CF-AE29-834D933BE94D}" destId="{1AB4F76F-C99C-44FB-A81F-E88011928198}" srcOrd="2" destOrd="0" presId="urn:microsoft.com/office/officeart/2005/8/layout/cycle6"/>
    <dgm:cxn modelId="{18C1A903-48B8-4A96-BEC9-7404C99AD822}" type="presParOf" srcId="{F6128984-D6C7-45CF-AE29-834D933BE94D}" destId="{53C3C8B1-7B79-4AE0-A6F1-B915ADC53289}" srcOrd="3" destOrd="0" presId="urn:microsoft.com/office/officeart/2005/8/layout/cycle6"/>
    <dgm:cxn modelId="{CC8133AD-1287-4DCD-A853-C71A6550F332}" type="presParOf" srcId="{F6128984-D6C7-45CF-AE29-834D933BE94D}" destId="{038DF0E5-0B2B-41CF-B7E4-3D6B50CD3B0D}" srcOrd="4" destOrd="0" presId="urn:microsoft.com/office/officeart/2005/8/layout/cycle6"/>
    <dgm:cxn modelId="{C170E10E-19A7-452E-9850-D94F181ADEBB}" type="presParOf" srcId="{F6128984-D6C7-45CF-AE29-834D933BE94D}" destId="{3150A1BC-4995-423A-8CB9-177BBB4C40E8}" srcOrd="5" destOrd="0" presId="urn:microsoft.com/office/officeart/2005/8/layout/cycle6"/>
    <dgm:cxn modelId="{29E67F63-CC27-421D-9B7B-4793D9AECDD1}" type="presParOf" srcId="{F6128984-D6C7-45CF-AE29-834D933BE94D}" destId="{5A4D31E8-BD75-4966-A2AC-72D6A9ED308F}" srcOrd="6" destOrd="0" presId="urn:microsoft.com/office/officeart/2005/8/layout/cycle6"/>
    <dgm:cxn modelId="{B5413FED-47DD-4754-914C-4F9F719CA7D5}" type="presParOf" srcId="{F6128984-D6C7-45CF-AE29-834D933BE94D}" destId="{5CFE60C4-9AD7-4E3A-8A88-B75209C610AC}" srcOrd="7" destOrd="0" presId="urn:microsoft.com/office/officeart/2005/8/layout/cycle6"/>
    <dgm:cxn modelId="{2E0091F0-87C5-44B5-80F4-7C16B1A36ED5}" type="presParOf" srcId="{F6128984-D6C7-45CF-AE29-834D933BE94D}" destId="{27DCDCEF-D9FE-45D5-AC51-BC7879ED070D}" srcOrd="8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53A9F9E-FE7A-45AF-8979-1C4E03F99EFE}">
      <dsp:nvSpPr>
        <dsp:cNvPr id="0" name=""/>
        <dsp:cNvSpPr/>
      </dsp:nvSpPr>
      <dsp:spPr>
        <a:xfrm>
          <a:off x="947690" y="0"/>
          <a:ext cx="1023750" cy="665437"/>
        </a:xfrm>
        <a:prstGeom prst="roundRect">
          <a:avLst/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>
              <a:solidFill>
                <a:schemeClr val="tx1"/>
              </a:solidFill>
            </a:rPr>
            <a:t>Temperatur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947690" y="0"/>
        <a:ext cx="1023750" cy="665437"/>
      </dsp:txXfrm>
    </dsp:sp>
    <dsp:sp modelId="{1AB4F76F-C99C-44FB-A81F-E88011928198}">
      <dsp:nvSpPr>
        <dsp:cNvPr id="0" name=""/>
        <dsp:cNvSpPr/>
      </dsp:nvSpPr>
      <dsp:spPr>
        <a:xfrm>
          <a:off x="551938" y="332457"/>
          <a:ext cx="1776215" cy="1776215"/>
        </a:xfrm>
        <a:custGeom>
          <a:avLst/>
          <a:gdLst/>
          <a:ahLst/>
          <a:cxnLst/>
          <a:rect l="0" t="0" r="0" b="0"/>
          <a:pathLst>
            <a:path>
              <a:moveTo>
                <a:pt x="1426641" y="181908"/>
              </a:moveTo>
              <a:arcTo wR="888107" hR="888107" stAng="18439706" swAng="355920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C3C8B1-7B79-4AE0-A6F1-B915ADC53289}">
      <dsp:nvSpPr>
        <dsp:cNvPr id="0" name=""/>
        <dsp:cNvSpPr/>
      </dsp:nvSpPr>
      <dsp:spPr>
        <a:xfrm>
          <a:off x="1697249" y="1332269"/>
          <a:ext cx="1023750" cy="665437"/>
        </a:xfrm>
        <a:prstGeom prst="roundRect">
          <a:avLst/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200" kern="1200" dirty="0" smtClean="0">
              <a:solidFill>
                <a:schemeClr val="tx1"/>
              </a:solidFill>
            </a:rPr>
            <a:t>Tryck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1697249" y="1332269"/>
        <a:ext cx="1023750" cy="665437"/>
      </dsp:txXfrm>
    </dsp:sp>
    <dsp:sp modelId="{3150A1BC-4995-423A-8CB9-177BBB4C40E8}">
      <dsp:nvSpPr>
        <dsp:cNvPr id="0" name=""/>
        <dsp:cNvSpPr/>
      </dsp:nvSpPr>
      <dsp:spPr>
        <a:xfrm>
          <a:off x="551892" y="332826"/>
          <a:ext cx="1776215" cy="1776215"/>
        </a:xfrm>
        <a:custGeom>
          <a:avLst/>
          <a:gdLst/>
          <a:ahLst/>
          <a:cxnLst/>
          <a:rect l="0" t="0" r="0" b="0"/>
          <a:pathLst>
            <a:path>
              <a:moveTo>
                <a:pt x="1311091" y="1669018"/>
              </a:moveTo>
              <a:arcTo wR="888107" hR="888107" stAng="3693459" swAng="341308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4D31E8-BD75-4966-A2AC-72D6A9ED308F}">
      <dsp:nvSpPr>
        <dsp:cNvPr id="0" name=""/>
        <dsp:cNvSpPr/>
      </dsp:nvSpPr>
      <dsp:spPr>
        <a:xfrm>
          <a:off x="159000" y="1332269"/>
          <a:ext cx="1023750" cy="665437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>
              <a:solidFill>
                <a:schemeClr val="tx1"/>
              </a:solidFill>
            </a:rPr>
            <a:t>Tid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159000" y="1332269"/>
        <a:ext cx="1023750" cy="665437"/>
      </dsp:txXfrm>
    </dsp:sp>
    <dsp:sp modelId="{27DCDCEF-D9FE-45D5-AC51-BC7879ED070D}">
      <dsp:nvSpPr>
        <dsp:cNvPr id="0" name=""/>
        <dsp:cNvSpPr/>
      </dsp:nvSpPr>
      <dsp:spPr>
        <a:xfrm>
          <a:off x="551846" y="332468"/>
          <a:ext cx="1776215" cy="1776215"/>
        </a:xfrm>
        <a:custGeom>
          <a:avLst/>
          <a:gdLst/>
          <a:ahLst/>
          <a:cxnLst/>
          <a:rect l="0" t="0" r="0" b="0"/>
          <a:pathLst>
            <a:path>
              <a:moveTo>
                <a:pt x="5923" y="990514"/>
              </a:moveTo>
              <a:arcTo wR="888107" hR="888107" stAng="10402715" swAng="374138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3760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73760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1860F0C-3368-4C05-910E-BE0897B34C7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0300" y="690563"/>
            <a:ext cx="4597400" cy="34496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70388"/>
            <a:ext cx="5486400" cy="413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3760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73760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DB028A9-54FB-49C3-B372-913EB75B55F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DEFA52-2437-4E5E-9202-D4115849416D}" type="slidenum">
              <a:rPr lang="de-DE" smtClean="0"/>
              <a:pPr/>
              <a:t>1</a:t>
            </a:fld>
            <a:endParaRPr lang="de-DE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0113" y="382588"/>
            <a:ext cx="5057775" cy="3794125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5500" y="4370388"/>
            <a:ext cx="5207000" cy="4138612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B028A9-54FB-49C3-B372-913EB75B55F3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gray">
          <a:xfrm>
            <a:off x="0" y="728663"/>
            <a:ext cx="836613" cy="2700337"/>
          </a:xfrm>
          <a:prstGeom prst="rect">
            <a:avLst/>
          </a:prstGeom>
          <a:solidFill>
            <a:srgbClr val="00B48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5" name="Rectangle 28"/>
          <p:cNvSpPr>
            <a:spLocks noChangeArrowheads="1"/>
          </p:cNvSpPr>
          <p:nvPr/>
        </p:nvSpPr>
        <p:spPr bwMode="gray">
          <a:xfrm>
            <a:off x="6821488" y="728663"/>
            <a:ext cx="1711325" cy="2700337"/>
          </a:xfrm>
          <a:prstGeom prst="rect">
            <a:avLst/>
          </a:prstGeom>
          <a:solidFill>
            <a:srgbClr val="B2E8D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800">
              <a:cs typeface="+mn-cs"/>
            </a:endParaRPr>
          </a:p>
        </p:txBody>
      </p:sp>
      <p:sp>
        <p:nvSpPr>
          <p:cNvPr id="6" name="Rectangle 29"/>
          <p:cNvSpPr>
            <a:spLocks noChangeArrowheads="1"/>
          </p:cNvSpPr>
          <p:nvPr/>
        </p:nvSpPr>
        <p:spPr bwMode="gray">
          <a:xfrm>
            <a:off x="8532813" y="728663"/>
            <a:ext cx="611187" cy="2700337"/>
          </a:xfrm>
          <a:prstGeom prst="rect">
            <a:avLst/>
          </a:prstGeom>
          <a:solidFill>
            <a:srgbClr val="99E1C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800">
              <a:cs typeface="+mn-cs"/>
            </a:endParaRPr>
          </a:p>
        </p:txBody>
      </p:sp>
      <p:sp>
        <p:nvSpPr>
          <p:cNvPr id="7" name="Rectangle 30"/>
          <p:cNvSpPr>
            <a:spLocks noChangeArrowheads="1"/>
          </p:cNvSpPr>
          <p:nvPr/>
        </p:nvSpPr>
        <p:spPr bwMode="gray">
          <a:xfrm>
            <a:off x="2227263" y="728663"/>
            <a:ext cx="4594225" cy="2700337"/>
          </a:xfrm>
          <a:prstGeom prst="rect">
            <a:avLst/>
          </a:prstGeom>
          <a:solidFill>
            <a:srgbClr val="CDF0E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800">
              <a:cs typeface="+mn-cs"/>
            </a:endParaRPr>
          </a:p>
        </p:txBody>
      </p:sp>
      <p:sp>
        <p:nvSpPr>
          <p:cNvPr id="8" name="Line 31"/>
          <p:cNvSpPr>
            <a:spLocks noChangeShapeType="1"/>
          </p:cNvSpPr>
          <p:nvPr/>
        </p:nvSpPr>
        <p:spPr bwMode="gray">
          <a:xfrm>
            <a:off x="8532813" y="725488"/>
            <a:ext cx="0" cy="2706687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9" name="Line 32"/>
          <p:cNvSpPr>
            <a:spLocks noChangeShapeType="1"/>
          </p:cNvSpPr>
          <p:nvPr/>
        </p:nvSpPr>
        <p:spPr bwMode="gray">
          <a:xfrm>
            <a:off x="6821488" y="725488"/>
            <a:ext cx="0" cy="2706687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gray">
          <a:xfrm>
            <a:off x="1285875" y="728663"/>
            <a:ext cx="941388" cy="2700337"/>
          </a:xfrm>
          <a:prstGeom prst="rect">
            <a:avLst/>
          </a:prstGeom>
          <a:solidFill>
            <a:srgbClr val="73D6B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800">
              <a:cs typeface="+mn-cs"/>
            </a:endParaRPr>
          </a:p>
        </p:txBody>
      </p:sp>
      <p:sp>
        <p:nvSpPr>
          <p:cNvPr id="11" name="Rectangle 23"/>
          <p:cNvSpPr>
            <a:spLocks noChangeArrowheads="1"/>
          </p:cNvSpPr>
          <p:nvPr/>
        </p:nvSpPr>
        <p:spPr bwMode="gray">
          <a:xfrm>
            <a:off x="836613" y="728663"/>
            <a:ext cx="449262" cy="2700337"/>
          </a:xfrm>
          <a:prstGeom prst="rect">
            <a:avLst/>
          </a:prstGeom>
          <a:solidFill>
            <a:srgbClr val="40C7A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cs typeface="+mn-cs"/>
            </a:endParaRPr>
          </a:p>
        </p:txBody>
      </p:sp>
      <p:pic>
        <p:nvPicPr>
          <p:cNvPr id="12" name="Picture 36" descr="Logo_Claim_0-180-1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025" y="5900738"/>
            <a:ext cx="20224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Line 12"/>
          <p:cNvSpPr>
            <a:spLocks noChangeShapeType="1"/>
          </p:cNvSpPr>
          <p:nvPr/>
        </p:nvSpPr>
        <p:spPr bwMode="gray">
          <a:xfrm>
            <a:off x="2244725" y="725488"/>
            <a:ext cx="0" cy="2706687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gray">
          <a:xfrm>
            <a:off x="827088" y="725488"/>
            <a:ext cx="0" cy="2706687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3733800"/>
            <a:ext cx="4735512" cy="762000"/>
          </a:xfrm>
        </p:spPr>
        <p:txBody>
          <a:bodyPr anchor="t"/>
          <a:lstStyle>
            <a:lvl1pPr>
              <a:lnSpc>
                <a:spcPts val="2800"/>
              </a:lnSpc>
              <a:defRPr sz="2400"/>
            </a:lvl1pPr>
          </a:lstStyle>
          <a:p>
            <a:r>
              <a:rPr lang="en-US" smtClean="0"/>
              <a:t>Mastertitelformat bearbeiten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27088" y="4572000"/>
            <a:ext cx="4735512" cy="166370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 smtClean="0"/>
              <a:t>Master-Untertitelformat bearbeiten</a:t>
            </a:r>
            <a:endParaRPr lang="en-US"/>
          </a:p>
        </p:txBody>
      </p:sp>
    </p:spTree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shpSlideNumber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B1AA3-CF5F-43F2-A3E7-66846E106F9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69100" y="777875"/>
            <a:ext cx="2051050" cy="545941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11188" y="777875"/>
            <a:ext cx="6005512" cy="5459413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shpSlideNumber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1E9F0-02F6-4ADE-B481-C0B5F8706BA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shpSlideNumber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94DAD-443C-40C8-87AD-08430335D3A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shpSlideNumber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70FA7-AAE8-4B35-A78D-6DFECFCFBCD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11188" y="1700213"/>
            <a:ext cx="4027487" cy="4537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91075" y="1700213"/>
            <a:ext cx="4029075" cy="4537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shpSlideNumber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D0B0E-F248-419A-85CA-94A3476FCD9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shpSlideNumber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A50C1-9447-4B07-8E5A-D15A050DC43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shpSlideNumber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2A547-B48D-4E96-BE9B-6475A6EF30B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pSlideNumber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5D035-D5C5-46A1-AE20-A1583722FB8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shpSlideNumber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E385A-83FA-4C61-8625-5FC33222117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shpSlideNumber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F6A73-BA76-41E9-9EEA-4074E429BBC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" name="Rectangle 36"/>
          <p:cNvSpPr>
            <a:spLocks noChangeArrowheads="1"/>
          </p:cNvSpPr>
          <p:nvPr/>
        </p:nvSpPr>
        <p:spPr bwMode="auto">
          <a:xfrm>
            <a:off x="0" y="725488"/>
            <a:ext cx="9144000" cy="56515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gray">
          <a:xfrm>
            <a:off x="0" y="6381750"/>
            <a:ext cx="9144000" cy="4762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1062" name="shpSlideNumber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800383" y="6546850"/>
            <a:ext cx="254000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45ADB8A-9EB2-4792-A2F6-625A892BD0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gray">
          <a:xfrm>
            <a:off x="0" y="0"/>
            <a:ext cx="9144000" cy="7286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611188" y="777875"/>
            <a:ext cx="8208962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Mastertitelformat bearbeiten</a:t>
            </a:r>
          </a:p>
        </p:txBody>
      </p:sp>
      <p:sp>
        <p:nvSpPr>
          <p:cNvPr id="1032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611188" y="1700213"/>
            <a:ext cx="8208962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</a:p>
        </p:txBody>
      </p:sp>
      <p:pic>
        <p:nvPicPr>
          <p:cNvPr id="1033" name="Picture 35" descr="Logo_Claim_0-180-13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556500" y="225425"/>
            <a:ext cx="12636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+mj-lt"/>
          <a:ea typeface="ＭＳ Ｐゴシック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246063" indent="-244475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ＭＳ Ｐゴシック" charset="-128"/>
        </a:defRPr>
      </a:lvl2pPr>
      <a:lvl3pPr marL="247650" indent="66675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  <a:ea typeface="ＭＳ Ｐゴシック" charset="-128"/>
        </a:defRPr>
      </a:lvl3pPr>
      <a:lvl4pPr marL="465138" indent="-215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ＭＳ Ｐゴシック" charset="-128"/>
        </a:defRPr>
      </a:lvl4pPr>
      <a:lvl5pPr marL="466725" indent="1362075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  <a:ea typeface="ＭＳ Ｐゴシック" charset="-128"/>
        </a:defRPr>
      </a:lvl5pPr>
      <a:lvl6pPr marL="923925" algn="l" rtl="0" fontAlgn="base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6pPr>
      <a:lvl7pPr marL="1381125" algn="l" rtl="0" fontAlgn="base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7pPr>
      <a:lvl8pPr marL="1838325" algn="l" rtl="0" fontAlgn="base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8pPr>
      <a:lvl9pPr marL="2295525" algn="l" rtl="0" fontAlgn="base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1"/>
          <p:cNvSpPr>
            <a:spLocks noChangeShapeType="1"/>
          </p:cNvSpPr>
          <p:nvPr/>
        </p:nvSpPr>
        <p:spPr bwMode="gray">
          <a:xfrm>
            <a:off x="6372225" y="725488"/>
            <a:ext cx="0" cy="2706687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13316" name="Rectangle 7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Endoscopic Technology</a:t>
            </a:r>
          </a:p>
          <a:p>
            <a:pPr eaLnBrk="1" hangingPunct="1"/>
            <a:endParaRPr lang="en-US" dirty="0" smtClean="0">
              <a:ea typeface="ＭＳ Ｐゴシック" pitchFamily="34" charset="-128"/>
            </a:endParaRPr>
          </a:p>
          <a:p>
            <a:pPr eaLnBrk="1" hangingPunct="1"/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13317" name="Rectangle 6"/>
          <p:cNvSpPr>
            <a:spLocks noGrp="1" noChangeArrowheads="1"/>
          </p:cNvSpPr>
          <p:nvPr>
            <p:ph type="ctrTitle"/>
          </p:nvPr>
        </p:nvSpPr>
        <p:spPr>
          <a:xfrm>
            <a:off x="827088" y="3733800"/>
            <a:ext cx="6121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Caiman</a:t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sz="2000" b="0" dirty="0" err="1" smtClean="0">
                <a:ea typeface="ＭＳ Ｐゴシック" pitchFamily="34" charset="-128"/>
              </a:rPr>
              <a:t>Advancerad</a:t>
            </a:r>
            <a:r>
              <a:rPr lang="en-US" sz="2000" b="0" dirty="0" smtClean="0">
                <a:ea typeface="ＭＳ Ｐゴシック" pitchFamily="34" charset="-128"/>
              </a:rPr>
              <a:t> </a:t>
            </a:r>
            <a:r>
              <a:rPr lang="en-US" sz="2000" b="0" dirty="0" err="1" smtClean="0">
                <a:ea typeface="ＭＳ Ｐゴシック" pitchFamily="34" charset="-128"/>
              </a:rPr>
              <a:t>Bipolär</a:t>
            </a:r>
            <a:r>
              <a:rPr lang="en-US" sz="2000" b="0" dirty="0" smtClean="0">
                <a:ea typeface="ＭＳ Ｐゴシック" pitchFamily="34" charset="-128"/>
              </a:rPr>
              <a:t> </a:t>
            </a:r>
            <a:r>
              <a:rPr lang="en-US" sz="2000" b="0" dirty="0" err="1" smtClean="0">
                <a:ea typeface="ＭＳ Ｐゴシック" pitchFamily="34" charset="-128"/>
              </a:rPr>
              <a:t>teknologi</a:t>
            </a:r>
            <a:r>
              <a:rPr lang="en-US" sz="2000" b="0" dirty="0" smtClean="0">
                <a:ea typeface="ＭＳ Ｐゴシック" pitchFamily="34" charset="-128"/>
              </a:rPr>
              <a:t/>
            </a:r>
            <a:br>
              <a:rPr lang="en-US" sz="2000" b="0" dirty="0" smtClean="0">
                <a:ea typeface="ＭＳ Ｐゴシック" pitchFamily="34" charset="-128"/>
              </a:rPr>
            </a:br>
            <a:r>
              <a:rPr lang="en-US" sz="2000" b="0" dirty="0" smtClean="0">
                <a:ea typeface="ＭＳ Ｐゴシック" pitchFamily="34" charset="-128"/>
              </a:rPr>
              <a:t>www.caiman-aesculap.com </a:t>
            </a:r>
            <a:r>
              <a:rPr lang="en-US" dirty="0" smtClean="0">
                <a:ea typeface="ＭＳ Ｐゴシック" pitchFamily="34" charset="-128"/>
              </a:rPr>
              <a:t/>
            </a:r>
            <a:br>
              <a:rPr lang="en-US" dirty="0" smtClean="0">
                <a:ea typeface="ＭＳ Ｐゴシック" pitchFamily="34" charset="-128"/>
              </a:rPr>
            </a:br>
            <a:endParaRPr lang="en-US" sz="2000" b="0" dirty="0" smtClean="0">
              <a:ea typeface="ＭＳ Ｐゴシック" pitchFamily="34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11623" y="728663"/>
            <a:ext cx="5256316" cy="270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Caiman – </a:t>
            </a:r>
            <a:r>
              <a:rPr lang="en-US" dirty="0" err="1" smtClean="0">
                <a:ea typeface="ＭＳ Ｐゴシック" pitchFamily="34" charset="-128"/>
              </a:rPr>
              <a:t>Produktportfölj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6628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6800383" y="6546850"/>
            <a:ext cx="254000" cy="144463"/>
          </a:xfrm>
          <a:noFill/>
        </p:spPr>
        <p:txBody>
          <a:bodyPr/>
          <a:lstStyle/>
          <a:p>
            <a:fld id="{1DEE2546-F9C9-40C4-8612-BD7C749B212D}" type="slidenum">
              <a:rPr lang="de-DE" smtClean="0"/>
              <a:pPr/>
              <a:t>2</a:t>
            </a:fld>
            <a:endParaRPr lang="de-DE" smtClean="0"/>
          </a:p>
        </p:txBody>
      </p:sp>
      <p:pic>
        <p:nvPicPr>
          <p:cNvPr id="26630" name="Picture 2" descr="H:\Pictures\Caiman 5 TF2\pl720_h2_100_4c.jpg"/>
          <p:cNvPicPr>
            <a:picLocks noChangeAspect="1" noChangeArrowheads="1"/>
          </p:cNvPicPr>
          <p:nvPr/>
        </p:nvPicPr>
        <p:blipFill>
          <a:blip r:embed="rId2" cstate="print"/>
          <a:srcRect l="6997" t="6000" r="5641" b="16000"/>
          <a:stretch>
            <a:fillRect/>
          </a:stretch>
        </p:blipFill>
        <p:spPr bwMode="auto">
          <a:xfrm>
            <a:off x="4500000" y="981000"/>
            <a:ext cx="4356000" cy="2437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1" name="Textfeld 6"/>
          <p:cNvSpPr txBox="1">
            <a:spLocks noChangeArrowheads="1"/>
          </p:cNvSpPr>
          <p:nvPr/>
        </p:nvSpPr>
        <p:spPr bwMode="auto">
          <a:xfrm rot="20063036">
            <a:off x="4468153" y="1568260"/>
            <a:ext cx="36004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/>
              <a:t>Caiman 5 </a:t>
            </a:r>
            <a:r>
              <a:rPr lang="en-US" dirty="0" err="1" smtClean="0"/>
              <a:t>för</a:t>
            </a:r>
            <a:r>
              <a:rPr lang="en-US" dirty="0" smtClean="0"/>
              <a:t> </a:t>
            </a:r>
            <a:r>
              <a:rPr lang="en-US" dirty="0" err="1" smtClean="0"/>
              <a:t>Laparosopisk</a:t>
            </a:r>
            <a:r>
              <a:rPr lang="en-US" dirty="0" smtClean="0"/>
              <a:t>  </a:t>
            </a:r>
            <a:r>
              <a:rPr lang="en-US" dirty="0" err="1" smtClean="0"/>
              <a:t>och</a:t>
            </a:r>
            <a:r>
              <a:rPr lang="en-US" dirty="0" smtClean="0"/>
              <a:t> </a:t>
            </a:r>
            <a:r>
              <a:rPr lang="en-US" dirty="0" err="1" smtClean="0"/>
              <a:t>öppen</a:t>
            </a:r>
            <a:r>
              <a:rPr lang="en-US" dirty="0" smtClean="0"/>
              <a:t> </a:t>
            </a:r>
            <a:r>
              <a:rPr lang="en-US" dirty="0" err="1" smtClean="0"/>
              <a:t>kirurgi</a:t>
            </a:r>
            <a:r>
              <a:rPr lang="en-US" dirty="0" smtClean="0"/>
              <a:t>, </a:t>
            </a:r>
            <a:r>
              <a:rPr lang="en-US" dirty="0" err="1" smtClean="0"/>
              <a:t>längd</a:t>
            </a:r>
            <a:r>
              <a:rPr lang="en-US" dirty="0" smtClean="0"/>
              <a:t>: 240mm, 360 mm </a:t>
            </a:r>
            <a:r>
              <a:rPr lang="en-US" dirty="0" err="1" smtClean="0"/>
              <a:t>och</a:t>
            </a:r>
            <a:r>
              <a:rPr lang="en-US" dirty="0" smtClean="0"/>
              <a:t> 440 mm.</a:t>
            </a:r>
            <a:endParaRPr lang="en-US" dirty="0"/>
          </a:p>
        </p:txBody>
      </p:sp>
      <p:pic>
        <p:nvPicPr>
          <p:cNvPr id="10" name="Picture 2" descr="H:\Pictures\Caiman Special Aufnahmen Fotograf\caiman_12_gruppe3_02.jpg"/>
          <p:cNvPicPr>
            <a:picLocks noChangeAspect="1" noChangeArrowheads="1"/>
          </p:cNvPicPr>
          <p:nvPr/>
        </p:nvPicPr>
        <p:blipFill>
          <a:blip r:embed="rId3" cstate="print"/>
          <a:srcRect l="3922" t="17445" r="15033" b="12773"/>
          <a:stretch>
            <a:fillRect/>
          </a:stretch>
        </p:blipFill>
        <p:spPr bwMode="auto">
          <a:xfrm>
            <a:off x="4500000" y="3573000"/>
            <a:ext cx="4356000" cy="2811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feld 10"/>
          <p:cNvSpPr txBox="1">
            <a:spLocks noChangeArrowheads="1"/>
          </p:cNvSpPr>
          <p:nvPr/>
        </p:nvSpPr>
        <p:spPr bwMode="auto">
          <a:xfrm rot="784778">
            <a:off x="5159816" y="3752522"/>
            <a:ext cx="4198938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/>
              <a:t>Caiman 12 Plus </a:t>
            </a:r>
            <a:r>
              <a:rPr lang="en-US" dirty="0" err="1" smtClean="0"/>
              <a:t>för</a:t>
            </a:r>
            <a:r>
              <a:rPr lang="en-US" dirty="0" smtClean="0"/>
              <a:t> </a:t>
            </a:r>
            <a:r>
              <a:rPr lang="en-US" dirty="0" err="1" smtClean="0"/>
              <a:t>Laparoskopisk</a:t>
            </a:r>
            <a:r>
              <a:rPr lang="en-US" dirty="0" smtClean="0"/>
              <a:t> </a:t>
            </a:r>
            <a:r>
              <a:rPr lang="en-US" dirty="0" err="1" smtClean="0"/>
              <a:t>kirurgi</a:t>
            </a:r>
            <a:endParaRPr lang="en-US" dirty="0"/>
          </a:p>
          <a:p>
            <a:r>
              <a:rPr lang="en-US" dirty="0"/>
              <a:t>440 mm </a:t>
            </a:r>
            <a:r>
              <a:rPr lang="en-US" dirty="0" err="1" smtClean="0"/>
              <a:t>lång</a:t>
            </a:r>
            <a:endParaRPr lang="en-US" dirty="0"/>
          </a:p>
        </p:txBody>
      </p:sp>
      <p:sp>
        <p:nvSpPr>
          <p:cNvPr id="12" name="Textfeld 11"/>
          <p:cNvSpPr txBox="1">
            <a:spLocks noChangeArrowheads="1"/>
          </p:cNvSpPr>
          <p:nvPr/>
        </p:nvSpPr>
        <p:spPr bwMode="auto">
          <a:xfrm rot="1069232">
            <a:off x="5225013" y="5746504"/>
            <a:ext cx="352742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/>
              <a:t>Caiman 12 </a:t>
            </a:r>
            <a:r>
              <a:rPr lang="en-US" dirty="0" err="1" smtClean="0"/>
              <a:t>för</a:t>
            </a:r>
            <a:r>
              <a:rPr lang="en-US" dirty="0" smtClean="0"/>
              <a:t> </a:t>
            </a:r>
            <a:r>
              <a:rPr lang="en-US" dirty="0" err="1" smtClean="0"/>
              <a:t>öppen</a:t>
            </a:r>
            <a:r>
              <a:rPr lang="en-US" dirty="0" smtClean="0"/>
              <a:t> </a:t>
            </a:r>
            <a:r>
              <a:rPr lang="en-US" dirty="0" err="1" smtClean="0"/>
              <a:t>kirurgi</a:t>
            </a:r>
            <a:endParaRPr lang="en-US" dirty="0"/>
          </a:p>
          <a:p>
            <a:r>
              <a:rPr lang="en-US" dirty="0"/>
              <a:t>240 mm </a:t>
            </a:r>
            <a:r>
              <a:rPr lang="en-US" dirty="0" err="1" smtClean="0"/>
              <a:t>lång</a:t>
            </a:r>
            <a:endParaRPr lang="en-US" dirty="0"/>
          </a:p>
        </p:txBody>
      </p:sp>
      <p:pic>
        <p:nvPicPr>
          <p:cNvPr id="13" name="Picture 4" descr="H:\Pictures\Caiman_Generator_Fotograf\4C\gn200h3_Display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0000" y="2637000"/>
            <a:ext cx="4222666" cy="230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feld 10"/>
          <p:cNvSpPr txBox="1">
            <a:spLocks noChangeArrowheads="1"/>
          </p:cNvSpPr>
          <p:nvPr/>
        </p:nvSpPr>
        <p:spPr bwMode="auto">
          <a:xfrm>
            <a:off x="324000" y="2637000"/>
            <a:ext cx="38846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/>
              <a:t>Caiman Lektrafuse RF </a:t>
            </a:r>
            <a:r>
              <a:rPr lang="en-US" b="1" dirty="0" smtClean="0"/>
              <a:t>Generator GN200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4000" y="117000"/>
            <a:ext cx="8208962" cy="706438"/>
          </a:xfrm>
        </p:spPr>
        <p:txBody>
          <a:bodyPr anchor="ctr"/>
          <a:lstStyle/>
          <a:p>
            <a:r>
              <a:rPr lang="en-US" dirty="0" smtClean="0">
                <a:ea typeface="ＭＳ Ｐゴシック" pitchFamily="34" charset="-128"/>
              </a:rPr>
              <a:t>Caiman – </a:t>
            </a:r>
            <a:r>
              <a:rPr lang="en-US" dirty="0" err="1" smtClean="0">
                <a:ea typeface="ＭＳ Ｐゴシック" pitchFamily="34" charset="-128"/>
              </a:rPr>
              <a:t>Advancerad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 err="1" smtClean="0">
                <a:ea typeface="ＭＳ Ｐゴシック" pitchFamily="34" charset="-128"/>
              </a:rPr>
              <a:t>bipolär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 err="1" smtClean="0">
                <a:ea typeface="ＭＳ Ｐゴシック" pitchFamily="34" charset="-128"/>
              </a:rPr>
              <a:t>teknologi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000" y="1197000"/>
            <a:ext cx="8496000" cy="4537075"/>
          </a:xfrm>
        </p:spPr>
        <p:txBody>
          <a:bodyPr/>
          <a:lstStyle/>
          <a:p>
            <a:r>
              <a:rPr lang="en-US" sz="1800" dirty="0" smtClean="0"/>
              <a:t>Caiman </a:t>
            </a:r>
            <a:r>
              <a:rPr lang="en-US" sz="1800" dirty="0" err="1" smtClean="0"/>
              <a:t>används</a:t>
            </a:r>
            <a:r>
              <a:rPr lang="en-US" sz="1800" dirty="0" smtClean="0"/>
              <a:t> </a:t>
            </a:r>
            <a:r>
              <a:rPr lang="en-US" sz="1800" dirty="0" err="1" smtClean="0"/>
              <a:t>som</a:t>
            </a:r>
            <a:r>
              <a:rPr lang="en-US" sz="1800" dirty="0" smtClean="0"/>
              <a:t> </a:t>
            </a:r>
            <a:r>
              <a:rPr lang="en-US" sz="1800" dirty="0" err="1" smtClean="0"/>
              <a:t>ett</a:t>
            </a:r>
            <a:r>
              <a:rPr lang="en-US" sz="1800" dirty="0" smtClean="0"/>
              <a:t> </a:t>
            </a:r>
            <a:r>
              <a:rPr lang="en-US" sz="1800" dirty="0" err="1" smtClean="0"/>
              <a:t>kärlsförlutningsinstrument</a:t>
            </a:r>
            <a:r>
              <a:rPr lang="en-US" sz="1800" dirty="0" smtClean="0"/>
              <a:t> </a:t>
            </a:r>
            <a:r>
              <a:rPr lang="en-US" sz="1800" dirty="0" err="1" smtClean="0"/>
              <a:t>i</a:t>
            </a:r>
            <a:r>
              <a:rPr lang="en-US" sz="1800" dirty="0" smtClean="0"/>
              <a:t> </a:t>
            </a:r>
            <a:r>
              <a:rPr lang="en-US" sz="1800" dirty="0" err="1" smtClean="0"/>
              <a:t>laparoskopisk</a:t>
            </a:r>
            <a:endParaRPr lang="en-US" sz="1800" dirty="0" smtClean="0"/>
          </a:p>
          <a:p>
            <a:r>
              <a:rPr lang="en-US" sz="1800" dirty="0" smtClean="0"/>
              <a:t> </a:t>
            </a:r>
            <a:r>
              <a:rPr lang="en-US" sz="1800" dirty="0" err="1" smtClean="0"/>
              <a:t>och</a:t>
            </a:r>
            <a:r>
              <a:rPr lang="en-US" sz="1800" dirty="0" smtClean="0"/>
              <a:t> </a:t>
            </a:r>
            <a:r>
              <a:rPr lang="en-US" sz="1800" dirty="0" err="1" smtClean="0"/>
              <a:t>öppen</a:t>
            </a:r>
            <a:r>
              <a:rPr lang="en-US" sz="1800" dirty="0" smtClean="0"/>
              <a:t> </a:t>
            </a:r>
            <a:r>
              <a:rPr lang="en-US" sz="1800" dirty="0" err="1" smtClean="0"/>
              <a:t>kirurgi</a:t>
            </a:r>
            <a:r>
              <a:rPr lang="en-US" sz="1800" dirty="0" smtClean="0"/>
              <a:t> </a:t>
            </a:r>
            <a:r>
              <a:rPr lang="en-US" sz="1800" dirty="0" err="1" smtClean="0"/>
              <a:t>inom</a:t>
            </a:r>
            <a:r>
              <a:rPr lang="en-US" sz="1800" dirty="0" smtClean="0"/>
              <a:t> </a:t>
            </a:r>
            <a:r>
              <a:rPr lang="en-US" sz="1800" b="1" dirty="0" err="1" smtClean="0"/>
              <a:t>allmän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kirurgi</a:t>
            </a:r>
            <a:r>
              <a:rPr lang="en-US" sz="1800" b="1" dirty="0" smtClean="0"/>
              <a:t>, </a:t>
            </a:r>
            <a:r>
              <a:rPr lang="en-US" sz="1800" b="1" dirty="0" err="1" smtClean="0"/>
              <a:t>gynekologi</a:t>
            </a:r>
            <a:r>
              <a:rPr lang="en-US" sz="1800" b="1" dirty="0" smtClean="0"/>
              <a:t>, </a:t>
            </a:r>
            <a:r>
              <a:rPr lang="en-US" sz="1800" b="1" dirty="0" err="1" smtClean="0"/>
              <a:t>urologi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och</a:t>
            </a:r>
            <a:r>
              <a:rPr lang="en-US" sz="1800" b="1" dirty="0" smtClean="0"/>
              <a:t> </a:t>
            </a:r>
          </a:p>
          <a:p>
            <a:r>
              <a:rPr lang="en-US" sz="1800" b="1" dirty="0" smtClean="0"/>
              <a:t>thorax </a:t>
            </a:r>
            <a:r>
              <a:rPr lang="en-US" sz="1800" b="1" dirty="0" err="1" smtClean="0"/>
              <a:t>kirurgi</a:t>
            </a:r>
            <a:r>
              <a:rPr lang="en-US" sz="1800" b="1" dirty="0" smtClean="0"/>
              <a:t>.</a:t>
            </a:r>
          </a:p>
          <a:p>
            <a:r>
              <a:rPr lang="en-US" sz="1800" dirty="0" err="1" smtClean="0"/>
              <a:t>T.ex</a:t>
            </a:r>
            <a:r>
              <a:rPr lang="en-US" sz="1800" dirty="0" smtClean="0"/>
              <a:t>. </a:t>
            </a:r>
            <a:r>
              <a:rPr lang="en-US" sz="1800" dirty="0" err="1" smtClean="0"/>
              <a:t>Hysterektomi</a:t>
            </a:r>
            <a:r>
              <a:rPr lang="en-US" sz="1800" dirty="0" smtClean="0"/>
              <a:t>, </a:t>
            </a:r>
            <a:r>
              <a:rPr lang="en-US" sz="1800" dirty="0" err="1" smtClean="0"/>
              <a:t>Kolektomi</a:t>
            </a:r>
            <a:r>
              <a:rPr lang="en-US" sz="1800" dirty="0" smtClean="0"/>
              <a:t>, </a:t>
            </a:r>
            <a:r>
              <a:rPr lang="en-US" sz="1800" dirty="0" err="1" smtClean="0"/>
              <a:t>Gastrektomi</a:t>
            </a:r>
            <a:r>
              <a:rPr lang="en-US" sz="1800" dirty="0" smtClean="0"/>
              <a:t>, </a:t>
            </a:r>
            <a:r>
              <a:rPr lang="en-US" sz="1800" dirty="0" err="1" smtClean="0"/>
              <a:t>Lobectomi</a:t>
            </a:r>
            <a:r>
              <a:rPr lang="en-US" sz="1800" dirty="0" smtClean="0"/>
              <a:t>.</a:t>
            </a:r>
          </a:p>
          <a:p>
            <a:endParaRPr lang="en-US" sz="1800" dirty="0" smtClean="0"/>
          </a:p>
          <a:p>
            <a:r>
              <a:rPr lang="sv-SE" sz="1800" dirty="0" smtClean="0"/>
              <a:t>Till Generator GN200 passar bara CAIMAN instrumentet.</a:t>
            </a:r>
            <a:endParaRPr lang="en-US" sz="1800" dirty="0" smtClean="0"/>
          </a:p>
          <a:p>
            <a:endParaRPr lang="sv-SE" sz="1800" dirty="0" smtClean="0"/>
          </a:p>
          <a:p>
            <a:endParaRPr lang="en-US" sz="1800" dirty="0" smtClean="0"/>
          </a:p>
          <a:p>
            <a:endParaRPr lang="en-US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6800383" y="6546850"/>
            <a:ext cx="254000" cy="144463"/>
          </a:xfrm>
        </p:spPr>
        <p:txBody>
          <a:bodyPr/>
          <a:lstStyle/>
          <a:p>
            <a:pPr>
              <a:defRPr/>
            </a:pPr>
            <a:fld id="{F2394DAD-443C-40C8-87AD-08430335D3A0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  <p:pic>
        <p:nvPicPr>
          <p:cNvPr id="5" name="Picture 4" descr="H:\Pictures\Caiman_Generator_Fotograf\4C\gn200h3_Display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248980"/>
            <a:ext cx="4222666" cy="230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6000" y="1197000"/>
            <a:ext cx="8208962" cy="4537075"/>
          </a:xfrm>
        </p:spPr>
        <p:txBody>
          <a:bodyPr/>
          <a:lstStyle/>
          <a:p>
            <a:endParaRPr lang="en-US" sz="2000" dirty="0" smtClean="0"/>
          </a:p>
          <a:p>
            <a:r>
              <a:rPr lang="sv-SE" sz="2000" b="1" dirty="0" smtClean="0">
                <a:solidFill>
                  <a:srgbClr val="0070C0"/>
                </a:solidFill>
              </a:rPr>
              <a:t>Säkerhet med en försegling</a:t>
            </a:r>
            <a:endParaRPr lang="en-US" sz="2000" b="1" dirty="0" smtClean="0">
              <a:solidFill>
                <a:srgbClr val="0070C0"/>
              </a:solidFill>
            </a:endParaRPr>
          </a:p>
          <a:p>
            <a:r>
              <a:rPr lang="en-US" sz="1800" dirty="0" err="1" smtClean="0"/>
              <a:t>Räcker</a:t>
            </a:r>
            <a:r>
              <a:rPr lang="en-US" sz="1800" dirty="0" smtClean="0"/>
              <a:t> med en </a:t>
            </a:r>
            <a:r>
              <a:rPr lang="en-US" sz="1800" dirty="0" err="1" smtClean="0"/>
              <a:t>energiaktivering</a:t>
            </a:r>
            <a:r>
              <a:rPr lang="en-US" sz="1800" dirty="0" smtClean="0"/>
              <a:t>.</a:t>
            </a:r>
          </a:p>
          <a:p>
            <a:endParaRPr lang="en-US" sz="1800" dirty="0" smtClean="0"/>
          </a:p>
          <a:p>
            <a:r>
              <a:rPr lang="en-US" sz="1800" dirty="0" smtClean="0"/>
              <a:t>Caiman instrument </a:t>
            </a:r>
            <a:r>
              <a:rPr lang="en-US" sz="1800" dirty="0" err="1" smtClean="0"/>
              <a:t>försluter</a:t>
            </a:r>
            <a:r>
              <a:rPr lang="en-US" sz="1800" dirty="0" smtClean="0"/>
              <a:t> </a:t>
            </a:r>
            <a:r>
              <a:rPr lang="en-US" sz="1800" dirty="0" err="1" smtClean="0"/>
              <a:t>kärl</a:t>
            </a:r>
            <a:r>
              <a:rPr lang="en-US" sz="1800" dirty="0" smtClean="0"/>
              <a:t> </a:t>
            </a:r>
            <a:r>
              <a:rPr lang="en-US" sz="1800" dirty="0" err="1" smtClean="0"/>
              <a:t>upp</a:t>
            </a:r>
            <a:r>
              <a:rPr lang="en-US" sz="1800" dirty="0" smtClean="0"/>
              <a:t> till </a:t>
            </a:r>
            <a:r>
              <a:rPr lang="en-US" sz="1800" b="1" i="1" dirty="0" smtClean="0"/>
              <a:t>7 mm </a:t>
            </a:r>
            <a:r>
              <a:rPr lang="en-US" sz="1800" dirty="0" err="1" smtClean="0"/>
              <a:t>i</a:t>
            </a:r>
            <a:r>
              <a:rPr lang="en-US" sz="1800" dirty="0" smtClean="0"/>
              <a:t> diameter </a:t>
            </a:r>
            <a:r>
              <a:rPr lang="en-US" sz="1800" dirty="0" err="1" smtClean="0"/>
              <a:t>och</a:t>
            </a:r>
            <a:r>
              <a:rPr lang="en-US" sz="1800" dirty="0" smtClean="0"/>
              <a:t> </a:t>
            </a:r>
            <a:r>
              <a:rPr lang="en-US" sz="1800" dirty="0" err="1" smtClean="0"/>
              <a:t>har</a:t>
            </a:r>
            <a:r>
              <a:rPr lang="en-US" sz="1800" dirty="0" smtClean="0"/>
              <a:t> en</a:t>
            </a:r>
          </a:p>
          <a:p>
            <a:r>
              <a:rPr lang="en-US" sz="1800" dirty="0" smtClean="0"/>
              <a:t>lateral </a:t>
            </a:r>
            <a:r>
              <a:rPr lang="en-US" sz="1800" dirty="0" err="1" smtClean="0"/>
              <a:t>värmespridning</a:t>
            </a:r>
            <a:r>
              <a:rPr lang="en-US" sz="1800" dirty="0" smtClean="0"/>
              <a:t> &lt; 1 mm. </a:t>
            </a:r>
            <a:r>
              <a:rPr lang="en-US" sz="1800" dirty="0" err="1" smtClean="0"/>
              <a:t>Klarar</a:t>
            </a:r>
            <a:r>
              <a:rPr lang="en-US" sz="1800" dirty="0" smtClean="0"/>
              <a:t> 3 </a:t>
            </a:r>
            <a:r>
              <a:rPr lang="en-US" sz="1800" dirty="0" err="1" smtClean="0"/>
              <a:t>gånger</a:t>
            </a:r>
            <a:r>
              <a:rPr lang="en-US" sz="1800" dirty="0" smtClean="0"/>
              <a:t> </a:t>
            </a:r>
            <a:r>
              <a:rPr lang="en-US" sz="1800" dirty="0" err="1" smtClean="0"/>
              <a:t>systoliskt</a:t>
            </a:r>
            <a:r>
              <a:rPr lang="en-US" sz="1800" dirty="0" smtClean="0"/>
              <a:t> </a:t>
            </a:r>
            <a:r>
              <a:rPr lang="en-US" sz="1800" dirty="0" err="1" smtClean="0"/>
              <a:t>tryck</a:t>
            </a:r>
            <a:r>
              <a:rPr lang="en-US" sz="1800" dirty="0" smtClean="0"/>
              <a:t>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6800383" y="6546850"/>
            <a:ext cx="254000" cy="144463"/>
          </a:xfrm>
        </p:spPr>
        <p:txBody>
          <a:bodyPr/>
          <a:lstStyle/>
          <a:p>
            <a:pPr>
              <a:defRPr/>
            </a:pPr>
            <a:fld id="{F2394DAD-443C-40C8-87AD-08430335D3A0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  <p:graphicFrame>
        <p:nvGraphicFramePr>
          <p:cNvPr id="5" name="Diagramm 4"/>
          <p:cNvGraphicFramePr/>
          <p:nvPr/>
        </p:nvGraphicFramePr>
        <p:xfrm>
          <a:off x="2916000" y="4221000"/>
          <a:ext cx="2880000" cy="223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4" descr="H:\Pictures\Caiman_Generator_Fotograf\4C\gn200h3_Display.t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52000" y="3501000"/>
            <a:ext cx="1051418" cy="57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H:\Pictures\Caiman_Generator_Fotograf\4C\gn200h3_Display.t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36000" y="5589000"/>
            <a:ext cx="1051418" cy="57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:\Pictures\Caiman 5 TF2\pl720_h2_100_4c.jpg"/>
          <p:cNvPicPr>
            <a:picLocks noChangeAspect="1" noChangeArrowheads="1"/>
          </p:cNvPicPr>
          <p:nvPr/>
        </p:nvPicPr>
        <p:blipFill>
          <a:blip r:embed="rId8" cstate="print"/>
          <a:srcRect l="6997" t="6000" r="5641" b="16000"/>
          <a:stretch>
            <a:fillRect/>
          </a:stretch>
        </p:blipFill>
        <p:spPr bwMode="auto">
          <a:xfrm>
            <a:off x="5796000" y="5589000"/>
            <a:ext cx="1010518" cy="565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H:\Pictures\Caiman Special Aufnahmen Fotograf\caiman_12_gruppe3_02.jpg"/>
          <p:cNvPicPr>
            <a:picLocks noChangeAspect="1" noChangeArrowheads="1"/>
          </p:cNvPicPr>
          <p:nvPr/>
        </p:nvPicPr>
        <p:blipFill>
          <a:blip r:embed="rId9" cstate="print"/>
          <a:srcRect l="3922" t="17445" r="15033" b="12773"/>
          <a:stretch>
            <a:fillRect/>
          </a:stretch>
        </p:blipFill>
        <p:spPr bwMode="auto">
          <a:xfrm>
            <a:off x="6948000" y="5589000"/>
            <a:ext cx="897522" cy="579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108000" y="261000"/>
            <a:ext cx="49905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+mj-lt"/>
                <a:ea typeface="ＭＳ Ｐゴシック" pitchFamily="34" charset="-128"/>
              </a:rPr>
              <a:t>Caiman – </a:t>
            </a:r>
            <a:r>
              <a:rPr lang="en-US" sz="2000" b="1" dirty="0" err="1" smtClean="0">
                <a:latin typeface="+mj-lt"/>
                <a:ea typeface="ＭＳ Ｐゴシック" pitchFamily="34" charset="-128"/>
              </a:rPr>
              <a:t>Advancerad</a:t>
            </a:r>
            <a:r>
              <a:rPr lang="en-US" sz="2000" b="1" dirty="0" smtClean="0">
                <a:latin typeface="+mj-lt"/>
                <a:ea typeface="ＭＳ Ｐゴシック" pitchFamily="34" charset="-128"/>
              </a:rPr>
              <a:t> </a:t>
            </a:r>
            <a:r>
              <a:rPr lang="en-US" sz="2000" b="1" dirty="0" err="1" smtClean="0">
                <a:latin typeface="+mj-lt"/>
                <a:ea typeface="ＭＳ Ｐゴシック" pitchFamily="34" charset="-128"/>
              </a:rPr>
              <a:t>bipolär</a:t>
            </a:r>
            <a:r>
              <a:rPr lang="en-US" sz="2000" b="1" dirty="0" smtClean="0">
                <a:latin typeface="+mj-lt"/>
                <a:ea typeface="ＭＳ Ｐゴシック" pitchFamily="34" charset="-128"/>
              </a:rPr>
              <a:t> </a:t>
            </a:r>
            <a:r>
              <a:rPr lang="en-US" sz="2000" b="1" dirty="0" err="1" smtClean="0">
                <a:latin typeface="+mj-lt"/>
                <a:ea typeface="ＭＳ Ｐゴシック" pitchFamily="34" charset="-128"/>
              </a:rPr>
              <a:t>teknologi</a:t>
            </a:r>
            <a:endParaRPr lang="en-US" sz="20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eft Arrow 12"/>
          <p:cNvSpPr/>
          <p:nvPr/>
        </p:nvSpPr>
        <p:spPr bwMode="auto">
          <a:xfrm>
            <a:off x="6192180" y="4509120"/>
            <a:ext cx="792088" cy="396044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72000" rIns="0" bIns="72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sz="3600" dirty="0" smtClean="0"/>
              <a:t>Generator GN 200. </a:t>
            </a:r>
            <a:r>
              <a:rPr lang="sv-SE" sz="3600" dirty="0" err="1" smtClean="0"/>
              <a:t>Uppstart</a:t>
            </a:r>
            <a:r>
              <a:rPr lang="sv-SE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394DAD-443C-40C8-87AD-08430335D3A0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  <p:pic>
        <p:nvPicPr>
          <p:cNvPr id="5" name="Content Placeholder 4" descr="H:\Pictures\Caiman_Generator_Fotograf\4C\gn200h3_Display.t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119" y="1484784"/>
            <a:ext cx="8918881" cy="4862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 bwMode="auto">
          <a:xfrm>
            <a:off x="6192180" y="1556792"/>
            <a:ext cx="2664296" cy="46805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72000" rIns="0" bIns="72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v-SE" dirty="0" smtClean="0"/>
              <a:t>På och Av knapp på baksidan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Bent Arrow 6"/>
          <p:cNvSpPr/>
          <p:nvPr/>
        </p:nvSpPr>
        <p:spPr bwMode="auto">
          <a:xfrm rot="8109936">
            <a:off x="6172318" y="2050099"/>
            <a:ext cx="507553" cy="561560"/>
          </a:xfrm>
          <a:prstGeom prst="bentArrow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72000" rIns="0" bIns="72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51520" y="5589240"/>
            <a:ext cx="2808312" cy="79208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72000" rIns="0" bIns="72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Uttag för CAIMAN</a:t>
            </a:r>
            <a:r>
              <a:rPr kumimoji="0" lang="sv-SE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instrument.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v-SE" baseline="0" dirty="0" smtClean="0"/>
              <a:t>Lyser grönt när instrumentet är inkopplat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Bent Arrow 8"/>
          <p:cNvSpPr/>
          <p:nvPr/>
        </p:nvSpPr>
        <p:spPr bwMode="auto">
          <a:xfrm>
            <a:off x="431540" y="4761148"/>
            <a:ext cx="813816" cy="868680"/>
          </a:xfrm>
          <a:prstGeom prst="bentArrow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72000" rIns="0" bIns="72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408204" y="3140968"/>
            <a:ext cx="2447764" cy="68407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72000" rIns="0" bIns="72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Mode Knapp.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v-SE" dirty="0" smtClean="0"/>
              <a:t>Väljer mellan STANDARD och PLUS mode.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Down Arrow 13"/>
          <p:cNvSpPr/>
          <p:nvPr/>
        </p:nvSpPr>
        <p:spPr bwMode="auto">
          <a:xfrm rot="1965112">
            <a:off x="6166289" y="3662340"/>
            <a:ext cx="484632" cy="978408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72000" rIns="0" bIns="72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7056276" y="5193196"/>
            <a:ext cx="1728192" cy="57606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72000" rIns="0" bIns="72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v-SE" dirty="0" smtClean="0"/>
              <a:t>Uttag för fotpedal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Left Arrow 15"/>
          <p:cNvSpPr/>
          <p:nvPr/>
        </p:nvSpPr>
        <p:spPr bwMode="auto">
          <a:xfrm>
            <a:off x="6084168" y="5193196"/>
            <a:ext cx="978408" cy="484632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72000" rIns="0" bIns="72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/>
            </a:r>
            <a:br>
              <a:rPr lang="sv-SE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394DAD-443C-40C8-87AD-08430335D3A0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  <p:pic>
        <p:nvPicPr>
          <p:cNvPr id="7" name="Picture 4" descr="H:\Pictures\Caiman_Generator_Fotograf\4C\gn200h3_Display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728700"/>
            <a:ext cx="2709076" cy="1476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07804" y="728700"/>
            <a:ext cx="6093890" cy="5580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2051689"/>
            <a:ext cx="1944216" cy="23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88124" y="2906885"/>
            <a:ext cx="1764196" cy="3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sz="4400" dirty="0" smtClean="0"/>
              <a:t>Användande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sv-SE" sz="1400" dirty="0" smtClean="0"/>
              <a:t>Efter att generatorn startats och instrumentet anslutits är systemet  klart att användas.</a:t>
            </a:r>
          </a:p>
          <a:p>
            <a:pPr>
              <a:buFont typeface="Arial" pitchFamily="34" charset="0"/>
              <a:buChar char="•"/>
            </a:pPr>
            <a:r>
              <a:rPr lang="sv-SE" sz="1400" dirty="0" smtClean="0"/>
              <a:t>För att dela och koagulera vävnad, greppa den vävnad som ska delas. Stäng /lås handtaget med ett klick.</a:t>
            </a:r>
          </a:p>
          <a:p>
            <a:pPr>
              <a:buFont typeface="Arial" pitchFamily="34" charset="0"/>
              <a:buChar char="•"/>
            </a:pPr>
            <a:r>
              <a:rPr lang="sv-SE" sz="1400" dirty="0" smtClean="0"/>
              <a:t>Aktivera instrumentet med en knapptryckning. ”</a:t>
            </a:r>
            <a:r>
              <a:rPr lang="sv-SE" sz="1400" dirty="0" err="1" smtClean="0"/>
              <a:t>Sealing</a:t>
            </a:r>
            <a:r>
              <a:rPr lang="sv-SE" sz="1400" dirty="0" smtClean="0"/>
              <a:t> in progress” visas i displayen</a:t>
            </a:r>
          </a:p>
          <a:p>
            <a:pPr>
              <a:buFont typeface="Arial" pitchFamily="34" charset="0"/>
              <a:buChar char="•"/>
            </a:pPr>
            <a:r>
              <a:rPr lang="sv-SE" sz="1400" dirty="0" smtClean="0"/>
              <a:t>Invänta klarsignal från generatorn, generatorn tystnar.</a:t>
            </a:r>
          </a:p>
          <a:p>
            <a:pPr>
              <a:buFont typeface="Arial" pitchFamily="34" charset="0"/>
              <a:buChar char="•"/>
            </a:pPr>
            <a:r>
              <a:rPr lang="sv-SE" sz="1400" dirty="0" smtClean="0"/>
              <a:t>Dela vävnaden genom att föra fram den inbyggda kniven med pekfingret.</a:t>
            </a:r>
          </a:p>
          <a:p>
            <a:pPr>
              <a:buFont typeface="Arial" pitchFamily="34" charset="0"/>
              <a:buChar char="•"/>
            </a:pPr>
            <a:r>
              <a:rPr lang="sv-SE" sz="1400" dirty="0" smtClean="0"/>
              <a:t>Därefter, klicka upp handtaget genom att klämma till och sedan släppa efter handtaget. Skänklarna öppnas.</a:t>
            </a:r>
          </a:p>
          <a:p>
            <a:pPr>
              <a:buFont typeface="Arial" pitchFamily="34" charset="0"/>
              <a:buChar char="•"/>
            </a:pPr>
            <a:endParaRPr lang="sv-SE" sz="1400" dirty="0" smtClean="0"/>
          </a:p>
          <a:p>
            <a:pPr>
              <a:buFont typeface="Arial" pitchFamily="34" charset="0"/>
              <a:buChar char="•"/>
            </a:pPr>
            <a:r>
              <a:rPr lang="sv-SE" sz="1400" dirty="0" smtClean="0"/>
              <a:t>CAIMAN kan användas till att dela vävnad  kallt. Stäng skänklarna och för fram kniven utan att ha aktiverat  energiknappen.</a:t>
            </a:r>
          </a:p>
          <a:p>
            <a:pPr>
              <a:buFont typeface="Arial" pitchFamily="34" charset="0"/>
              <a:buChar char="•"/>
            </a:pPr>
            <a:r>
              <a:rPr lang="sv-SE" sz="1400" dirty="0" smtClean="0"/>
              <a:t>CAIMAN kan koagulera vävnad utan att dela. Stäng skänklarna, aktivera instrumentet, invänta klar signal, öppna handtaget utan att föra fram kniven.</a:t>
            </a:r>
          </a:p>
          <a:p>
            <a:pPr>
              <a:buFont typeface="Arial" pitchFamily="34" charset="0"/>
              <a:buChar char="•"/>
            </a:pPr>
            <a:endParaRPr lang="sv-SE" sz="1400" dirty="0" smtClean="0"/>
          </a:p>
          <a:p>
            <a:pPr>
              <a:buFont typeface="Arial" pitchFamily="34" charset="0"/>
              <a:buChar char="•"/>
            </a:pPr>
            <a:r>
              <a:rPr lang="sv-SE" sz="1400" dirty="0" smtClean="0"/>
              <a:t>STANDARD MODE är förinställd energi nivå och är lämplig till all kirurgi.</a:t>
            </a:r>
          </a:p>
          <a:p>
            <a:pPr>
              <a:buFont typeface="Arial" pitchFamily="34" charset="0"/>
              <a:buChar char="•"/>
            </a:pPr>
            <a:r>
              <a:rPr lang="sv-SE" sz="1400" dirty="0" smtClean="0"/>
              <a:t>PLUS MODE kan aktiveras och tillför då ytterligare energi i de fall det krävs för att uppnå god </a:t>
            </a:r>
            <a:r>
              <a:rPr lang="sv-SE" sz="1400" dirty="0" err="1" smtClean="0"/>
              <a:t>hemostas</a:t>
            </a:r>
            <a:r>
              <a:rPr lang="sv-SE" sz="1400" dirty="0" smtClean="0"/>
              <a:t>.</a:t>
            </a:r>
          </a:p>
          <a:p>
            <a:endParaRPr lang="sv-SE" sz="1800" dirty="0" smtClean="0"/>
          </a:p>
          <a:p>
            <a:pPr>
              <a:buFont typeface="Arial" pitchFamily="34" charset="0"/>
              <a:buChar char="•"/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394DAD-443C-40C8-87AD-08430335D3A0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sz="2800" dirty="0" smtClean="0"/>
              <a:t>Felsignal/Felkoder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Generator 200 övervakar ständigt så att systemet fungerar enligt specifikation.</a:t>
            </a:r>
          </a:p>
          <a:p>
            <a:r>
              <a:rPr lang="sv-SE" dirty="0" smtClean="0"/>
              <a:t>Om ett fel eller en störning uppstår larmar generatorn och förseglings cykeln avbryts.</a:t>
            </a:r>
          </a:p>
          <a:p>
            <a:r>
              <a:rPr lang="sv-SE" dirty="0" smtClean="0"/>
              <a:t>I displayen står Störning eller </a:t>
            </a:r>
            <a:r>
              <a:rPr lang="sv-SE" dirty="0" smtClean="0"/>
              <a:t>Felkod </a:t>
            </a:r>
            <a:r>
              <a:rPr lang="sv-SE" dirty="0" smtClean="0"/>
              <a:t>meddelande.</a:t>
            </a:r>
          </a:p>
          <a:p>
            <a:endParaRPr lang="sv-SE" dirty="0" smtClean="0"/>
          </a:p>
          <a:p>
            <a:r>
              <a:rPr lang="sv-SE" dirty="0" smtClean="0">
                <a:solidFill>
                  <a:srgbClr val="FF0000"/>
                </a:solidFill>
              </a:rPr>
              <a:t>VIKTIGT! </a:t>
            </a:r>
          </a:p>
          <a:p>
            <a:pPr>
              <a:buFont typeface="Arial" pitchFamily="34" charset="0"/>
              <a:buChar char="•"/>
            </a:pPr>
            <a:r>
              <a:rPr lang="sv-SE" dirty="0" smtClean="0"/>
              <a:t>Dela ej vävnaden i skänkeln. Förseglingen kan vara otillräcklig!</a:t>
            </a:r>
          </a:p>
          <a:p>
            <a:pPr>
              <a:buFont typeface="Arial" pitchFamily="34" charset="0"/>
              <a:buChar char="•"/>
            </a:pPr>
            <a:r>
              <a:rPr lang="sv-SE" dirty="0" smtClean="0"/>
              <a:t>Öppna upp skänklarna och visuellt kontrollera förseglingen.</a:t>
            </a:r>
          </a:p>
          <a:p>
            <a:pPr>
              <a:buFont typeface="Arial" pitchFamily="34" charset="0"/>
              <a:buChar char="•"/>
            </a:pPr>
            <a:r>
              <a:rPr lang="sv-SE" dirty="0" smtClean="0"/>
              <a:t>Kontrollera vilken felkod eller störning som signalerats. Detta återfinns i instruktionsboken eller på lathunden fäst vid generatorn.</a:t>
            </a:r>
          </a:p>
          <a:p>
            <a:pPr>
              <a:buFont typeface="Arial" pitchFamily="34" charset="0"/>
              <a:buChar char="•"/>
            </a:pPr>
            <a:r>
              <a:rPr lang="sv-SE" dirty="0" smtClean="0"/>
              <a:t>Avhjälp felet enl. instruktion, eller kontakta representant från BBRAUN </a:t>
            </a:r>
            <a:r>
              <a:rPr lang="sv-SE" dirty="0" err="1" smtClean="0"/>
              <a:t>Aesculap</a:t>
            </a:r>
            <a:r>
              <a:rPr lang="sv-SE" dirty="0" smtClean="0"/>
              <a:t>.</a:t>
            </a:r>
          </a:p>
          <a:p>
            <a:pPr>
              <a:buFont typeface="Arial" pitchFamily="34" charset="0"/>
              <a:buChar char="•"/>
            </a:pPr>
            <a:endParaRPr lang="sv-SE" dirty="0" smtClean="0"/>
          </a:p>
          <a:p>
            <a:pPr>
              <a:buFont typeface="Arial" pitchFamily="34" charset="0"/>
              <a:buChar char="•"/>
            </a:pPr>
            <a:endParaRPr lang="sv-SE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394DAD-443C-40C8-87AD-08430335D3A0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>
                <a:ea typeface="ＭＳ Ｐゴシック" pitchFamily="34" charset="-128"/>
              </a:rPr>
              <a:t>Caiman – </a:t>
            </a:r>
            <a:r>
              <a:rPr lang="en-US" sz="3200" dirty="0" err="1" smtClean="0">
                <a:ea typeface="ＭＳ Ｐゴシック" pitchFamily="34" charset="-128"/>
              </a:rPr>
              <a:t>Avancerad</a:t>
            </a:r>
            <a:r>
              <a:rPr lang="en-US" sz="3200" dirty="0" smtClean="0">
                <a:ea typeface="ＭＳ Ｐゴシック" pitchFamily="34" charset="-128"/>
              </a:rPr>
              <a:t> </a:t>
            </a:r>
            <a:r>
              <a:rPr lang="en-US" sz="3200" dirty="0" err="1" smtClean="0">
                <a:ea typeface="ＭＳ Ｐゴシック" pitchFamily="34" charset="-128"/>
              </a:rPr>
              <a:t>Bipolär</a:t>
            </a:r>
            <a:r>
              <a:rPr lang="en-US" sz="3200" dirty="0" smtClean="0">
                <a:ea typeface="ＭＳ Ｐゴシック" pitchFamily="34" charset="-128"/>
              </a:rPr>
              <a:t> </a:t>
            </a:r>
            <a:r>
              <a:rPr lang="en-US" sz="3200" dirty="0" err="1" smtClean="0">
                <a:ea typeface="ＭＳ Ｐゴシック" pitchFamily="34" charset="-128"/>
              </a:rPr>
              <a:t>teknologi</a:t>
            </a:r>
            <a:endParaRPr lang="en-US" sz="3200" dirty="0" smtClean="0">
              <a:ea typeface="ＭＳ Ｐゴシック" pitchFamily="34" charset="-128"/>
            </a:endParaRPr>
          </a:p>
        </p:txBody>
      </p:sp>
      <p:sp>
        <p:nvSpPr>
          <p:cNvPr id="47107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47108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6800383" y="6546850"/>
            <a:ext cx="254000" cy="144463"/>
          </a:xfrm>
          <a:noFill/>
        </p:spPr>
        <p:txBody>
          <a:bodyPr/>
          <a:lstStyle/>
          <a:p>
            <a:fld id="{B4F5C187-2553-4DE4-AD98-B9A5B3CE2BE1}" type="slidenum">
              <a:rPr lang="de-DE" smtClean="0"/>
              <a:pPr/>
              <a:t>9</a:t>
            </a:fld>
            <a:endParaRPr lang="de-DE" smtClean="0"/>
          </a:p>
        </p:txBody>
      </p:sp>
      <p:pic>
        <p:nvPicPr>
          <p:cNvPr id="47109" name="Picture 5" descr="H:\Pictures\Caiman Special Aufnahmen Fotograf\caiman_grupp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8000" y="1845000"/>
            <a:ext cx="5616000" cy="4208094"/>
          </a:xfrm>
          <a:prstGeom prst="rect">
            <a:avLst/>
          </a:prstGeom>
          <a:noFill/>
        </p:spPr>
      </p:pic>
      <p:sp>
        <p:nvSpPr>
          <p:cNvPr id="6" name="Titel 1"/>
          <p:cNvSpPr txBox="1">
            <a:spLocks/>
          </p:cNvSpPr>
          <p:nvPr/>
        </p:nvSpPr>
        <p:spPr bwMode="gray">
          <a:xfrm>
            <a:off x="612000" y="5157000"/>
            <a:ext cx="8208962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+mj-cs"/>
              </a:rPr>
              <a:t>Tack för uppmärksamheten!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ＭＳ Ｐゴシック" pitchFamily="34" charset="-128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PALETTEDESIGNATOR" val="BBraun"/>
  <p:tag name="EXTENDEDCOLORPALETTEDESIGNATOR" val="BBraun"/>
  <p:tag name="PRESENTATIONLANGUAGE" val="english"/>
  <p:tag name="DIVISION" val="Endoscopic Technology"/>
  <p:tag name="AUTHOR" val="Markus Bauer"/>
  <p:tag name="TOWN" val="Tuttlingen"/>
  <p:tag name="FIRM" val="B. Braun Melsungen AG"/>
  <p:tag name="TITLE" val="08th International Product Manager Meeting - Strictly confidential for internal use only "/>
  <p:tag name="DATE" val="2012-03-0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PLACEIMAGE.FORCETOFILLORIGINALAREA" val="True"/>
  <p:tag name="SLIDETYPE" val="SlideTitleBrandRibbon"/>
</p:tagLst>
</file>

<file path=ppt/theme/theme1.xml><?xml version="1.0" encoding="utf-8"?>
<a:theme xmlns:a="http://schemas.openxmlformats.org/drawingml/2006/main" name="Standarddesign">
  <a:themeElements>
    <a:clrScheme name="Standarddesign 2">
      <a:dk1>
        <a:srgbClr val="000000"/>
      </a:dk1>
      <a:lt1>
        <a:srgbClr val="FFFFFF"/>
      </a:lt1>
      <a:dk2>
        <a:srgbClr val="05C39B"/>
      </a:dk2>
      <a:lt2>
        <a:srgbClr val="05CDB3"/>
      </a:lt2>
      <a:accent1>
        <a:srgbClr val="99E1CD"/>
      </a:accent1>
      <a:accent2>
        <a:srgbClr val="BEBEBE"/>
      </a:accent2>
      <a:accent3>
        <a:srgbClr val="FFFFFF"/>
      </a:accent3>
      <a:accent4>
        <a:srgbClr val="000000"/>
      </a:accent4>
      <a:accent5>
        <a:srgbClr val="CAEEE3"/>
      </a:accent5>
      <a:accent6>
        <a:srgbClr val="ACACAC"/>
      </a:accent6>
      <a:hlink>
        <a:srgbClr val="00B482"/>
      </a:hlink>
      <a:folHlink>
        <a:srgbClr val="66D2B4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72000" rIns="0" bIns="720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72000" rIns="0" bIns="720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4BA99B"/>
        </a:dk2>
        <a:lt2>
          <a:srgbClr val="05CDB3"/>
        </a:lt2>
        <a:accent1>
          <a:srgbClr val="97D9C9"/>
        </a:accent1>
        <a:accent2>
          <a:srgbClr val="D4F0EE"/>
        </a:accent2>
        <a:accent3>
          <a:srgbClr val="FFFFFF"/>
        </a:accent3>
        <a:accent4>
          <a:srgbClr val="000000"/>
        </a:accent4>
        <a:accent5>
          <a:srgbClr val="C9E9E1"/>
        </a:accent5>
        <a:accent6>
          <a:srgbClr val="C0D9D8"/>
        </a:accent6>
        <a:hlink>
          <a:srgbClr val="008375"/>
        </a:hlink>
        <a:folHlink>
          <a:srgbClr val="4BA9A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5C39B"/>
        </a:dk2>
        <a:lt2>
          <a:srgbClr val="05CDB3"/>
        </a:lt2>
        <a:accent1>
          <a:srgbClr val="99E1CD"/>
        </a:accent1>
        <a:accent2>
          <a:srgbClr val="BEBEBE"/>
        </a:accent2>
        <a:accent3>
          <a:srgbClr val="FFFFFF"/>
        </a:accent3>
        <a:accent4>
          <a:srgbClr val="000000"/>
        </a:accent4>
        <a:accent5>
          <a:srgbClr val="CAEEE3"/>
        </a:accent5>
        <a:accent6>
          <a:srgbClr val="ACACAC"/>
        </a:accent6>
        <a:hlink>
          <a:srgbClr val="00B482"/>
        </a:hlink>
        <a:folHlink>
          <a:srgbClr val="66D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443</Words>
  <Application>Microsoft Office PowerPoint</Application>
  <PresentationFormat>On-screen Show (4:3)</PresentationFormat>
  <Paragraphs>71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Standarddesign</vt:lpstr>
      <vt:lpstr>Caiman Advancerad Bipolär teknologi www.caiman-aesculap.com  </vt:lpstr>
      <vt:lpstr>Caiman – Produktportfölj</vt:lpstr>
      <vt:lpstr>Caiman – Advancerad bipolär teknologi</vt:lpstr>
      <vt:lpstr>Slide 4</vt:lpstr>
      <vt:lpstr>Generator GN 200. Uppstart.</vt:lpstr>
      <vt:lpstr> </vt:lpstr>
      <vt:lpstr>Användande</vt:lpstr>
      <vt:lpstr>Felsignal/Felkoder</vt:lpstr>
      <vt:lpstr>Caiman – Avancerad Bipolär teknologi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Heike Auer</dc:creator>
  <cp:lastModifiedBy>loyhense</cp:lastModifiedBy>
  <cp:revision>821</cp:revision>
  <dcterms:modified xsi:type="dcterms:W3CDTF">2016-11-21T12:42:41Z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">
    <vt:lpwstr>BBraun_template.potx</vt:lpwstr>
  </property>
</Properties>
</file>